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395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617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666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066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226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147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38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771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059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953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223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786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ok-t.ru/studopedianame/baza6/2140590416382.files/image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90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baby-city.pl/ckfinder/userfiles/images/iStock_000007276663_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340" y="2204864"/>
            <a:ext cx="5963320" cy="41049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332656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Arial Black" panose="020B0A04020102020204" pitchFamily="34" charset="0"/>
              </a:rPr>
              <a:t>ПРАВА И ЛЬГОТЫ ДЕТЕЙ-СИРОТ И ДЕТЕЙ, ОСТАВШИХСЯ БЕЗ ПОПЕЧЕНИЯ РОДИТЕЛЕЙ</a:t>
            </a:r>
            <a:endParaRPr lang="ru-RU" sz="36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90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ok-t.ru/studopedianame/baza6/2140590416382.files/image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548680"/>
            <a:ext cx="81369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</a:t>
            </a: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лет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 не можешь распоряжаться предоставленным жилым помещением (продавать, обменять, сдать в аренду и т.д.), т.к. в течение этого срока квартира (дом) будет находиться в специализированном жилищном фонде.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https://im0-tub-ru.yandex.net/i?id=8bb318cb5ae5af457a52929a80433a96&amp;n=33&amp;h=190&amp;w=28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95449"/>
            <a:ext cx="7200800" cy="35858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49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ok-t.ru/studopedianame/baza6/2140590416382.files/image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404664"/>
            <a:ext cx="864096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Условия, при  которых жильё перейдет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Вашу собственность:</a:t>
            </a:r>
          </a:p>
          <a:p>
            <a:pPr marL="342900" indent="-342900" algn="just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 прожили в этой квартире 5 лет</a:t>
            </a:r>
          </a:p>
          <a:p>
            <a:pPr marL="342900" indent="-342900" algn="just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Вас нет долгов за квартплату, газ, электроэнергию.</a:t>
            </a:r>
          </a:p>
          <a:p>
            <a:pPr marL="342900" indent="-342900" algn="just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 жалоб от соседей за хулиганство, скандалы</a:t>
            </a:r>
          </a:p>
          <a:p>
            <a:pPr marL="342900" indent="-342900" algn="just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 актов правоохранительных органов, вынесенных в отношении нанимателя.</a:t>
            </a: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Всё это будет периодически контролировать органы опеки и попечительства района.</a:t>
            </a:r>
          </a:p>
        </p:txBody>
      </p:sp>
      <p:pic>
        <p:nvPicPr>
          <p:cNvPr id="10242" name="Picture 2" descr="https://im3-tub-ru.yandex.net/i?id=1df9363c26643c5193add45e0796e598&amp;n=33&amp;h=190&amp;w=28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077072"/>
            <a:ext cx="4464496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47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ok-t.ru/studopedianame/baza6/2140590416382.files/image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476672"/>
            <a:ext cx="864096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выпуске из образовательного учреждения</a:t>
            </a:r>
          </a:p>
          <a:p>
            <a:endParaRPr lang="ru-RU" dirty="0"/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отсутствия свободных жилых помещений в специализированном жилищном фонде для детей-сирот (если ваша  очередь ещё не подошла) уполномоченный орган обеспечивает временное проживание детей-сирот в иных жилых помещениях  (комнаты в общежитиях, коммуналка)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s://im0-tub-ru.yandex.net/i?id=a729e384388eda6af74aa70551a0c682&amp;n=33&amp;h=190&amp;w=25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88" y="3789040"/>
            <a:ext cx="3796580" cy="26317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cs629424.vk.me/v629424237/b01a/icUHZON0X8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89040"/>
            <a:ext cx="4248472" cy="26317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33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1404302" y="1978501"/>
          <a:ext cx="6335395" cy="3769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69210"/>
                <a:gridCol w="3766185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</a:rPr>
                        <a:t>Наименование</a:t>
                      </a:r>
                      <a:endParaRPr lang="ru-RU" sz="1000" b="1" kern="50">
                        <a:effectLst/>
                        <a:latin typeface="Arial"/>
                        <a:ea typeface="Lucida Sans Unicode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</a:rPr>
                        <a:t>Оказываемая помощь</a:t>
                      </a:r>
                      <a:endParaRPr lang="ru-RU" sz="1000" b="1" kern="50">
                        <a:effectLst/>
                        <a:latin typeface="Arial"/>
                        <a:ea typeface="Lucida Sans Unicode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</a:rPr>
                        <a:t>Детский дом (школа-интернат)</a:t>
                      </a:r>
                      <a:endParaRPr lang="ru-RU" sz="1000" kern="50">
                        <a:effectLst/>
                        <a:latin typeface="Arial"/>
                        <a:ea typeface="Lucida Sans Unicode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</a:rPr>
                        <a:t>Решение жизненных проблем</a:t>
                      </a:r>
                      <a:endParaRPr lang="ru-RU" sz="1000" kern="50">
                        <a:effectLst/>
                        <a:latin typeface="Arial"/>
                        <a:ea typeface="Lucida Sans Unicode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</a:rPr>
                        <a:t>Служба занятости населения</a:t>
                      </a:r>
                      <a:endParaRPr lang="ru-RU" sz="1000" kern="50">
                        <a:effectLst/>
                        <a:latin typeface="Arial"/>
                        <a:ea typeface="Lucida Sans Unicode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</a:rPr>
                        <a:t>Устройство на работу</a:t>
                      </a:r>
                      <a:endParaRPr lang="ru-RU" sz="1000" kern="50">
                        <a:effectLst/>
                        <a:latin typeface="Arial"/>
                        <a:ea typeface="Lucida Sans Unicode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</a:rPr>
                        <a:t>Комиссия по делам несовершеннолетних</a:t>
                      </a:r>
                      <a:endParaRPr lang="ru-RU" sz="1000" kern="50">
                        <a:effectLst/>
                        <a:latin typeface="Arial"/>
                        <a:ea typeface="Lucida Sans Unicode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</a:rPr>
                        <a:t>Устройство на работу</a:t>
                      </a:r>
                      <a:endParaRPr lang="ru-RU" sz="1000" kern="50">
                        <a:effectLst/>
                        <a:latin typeface="Arial"/>
                        <a:ea typeface="Lucida Sans Unicode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</a:rPr>
                        <a:t>Управление (отдел) социальной защиты населения</a:t>
                      </a:r>
                      <a:endParaRPr lang="ru-RU" sz="1000" kern="50">
                        <a:effectLst/>
                        <a:latin typeface="Arial"/>
                        <a:ea typeface="Lucida Sans Unicode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</a:rPr>
                        <a:t>Получение, назначение пенсий, другие вопросы социального обеспечения</a:t>
                      </a:r>
                      <a:endParaRPr lang="ru-RU" sz="1000" kern="50">
                        <a:effectLst/>
                        <a:latin typeface="Arial"/>
                        <a:ea typeface="Lucida Sans Unicode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</a:rPr>
                        <a:t>Отдел учета и распределения жилой площади</a:t>
                      </a:r>
                      <a:endParaRPr lang="ru-RU" sz="1000" kern="50">
                        <a:effectLst/>
                        <a:latin typeface="Arial"/>
                        <a:ea typeface="Lucida Sans Unicode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</a:rPr>
                        <a:t>Постановка на учет, жилищные вопросы</a:t>
                      </a:r>
                      <a:endParaRPr lang="ru-RU" sz="1000" kern="50">
                        <a:effectLst/>
                        <a:latin typeface="Arial"/>
                        <a:ea typeface="Lucida Sans Unicode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</a:rPr>
                        <a:t>Суд</a:t>
                      </a:r>
                      <a:endParaRPr lang="ru-RU" sz="1000" kern="50">
                        <a:effectLst/>
                        <a:latin typeface="Arial"/>
                        <a:ea typeface="Lucida Sans Unicode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</a:rPr>
                        <a:t>Консультация по гражданским, уголовным делам, судебный исполнитель</a:t>
                      </a:r>
                      <a:endParaRPr lang="ru-RU" sz="1000" kern="50">
                        <a:effectLst/>
                        <a:latin typeface="Arial"/>
                        <a:ea typeface="Lucida Sans Unicode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</a:rPr>
                        <a:t>Нотариальная контора</a:t>
                      </a:r>
                      <a:endParaRPr lang="ru-RU" sz="1000" kern="50">
                        <a:effectLst/>
                        <a:latin typeface="Arial"/>
                        <a:ea typeface="Lucida Sans Unicode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</a:rPr>
                        <a:t>Подтверждение правильности оформления документов (копии документов)</a:t>
                      </a:r>
                      <a:endParaRPr lang="ru-RU" sz="1000" kern="50">
                        <a:effectLst/>
                        <a:latin typeface="Arial"/>
                        <a:ea typeface="Lucida Sans Unicode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</a:rPr>
                        <a:t>Юридическая консультация</a:t>
                      </a:r>
                      <a:endParaRPr lang="ru-RU" sz="1000" kern="50">
                        <a:effectLst/>
                        <a:latin typeface="Arial"/>
                        <a:ea typeface="Lucida Sans Unicode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</a:rPr>
                        <a:t>Консультирование по юридическим вопросам</a:t>
                      </a:r>
                      <a:endParaRPr lang="ru-RU" sz="1000" kern="50">
                        <a:effectLst/>
                        <a:latin typeface="Arial"/>
                        <a:ea typeface="Lucida Sans Unicode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</a:rPr>
                        <a:t>ЗАГС</a:t>
                      </a:r>
                      <a:endParaRPr lang="ru-RU" sz="1000" kern="50">
                        <a:effectLst/>
                        <a:latin typeface="Arial"/>
                        <a:ea typeface="Lucida Sans Unicode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</a:rPr>
                        <a:t>Регистрация браков, архивные данные: родители, место рождения и др.</a:t>
                      </a:r>
                      <a:endParaRPr lang="ru-RU" sz="1000" kern="50" dirty="0">
                        <a:effectLst/>
                        <a:latin typeface="Arial"/>
                        <a:ea typeface="Lucida Sans Unicode"/>
                        <a:cs typeface="Times New Roman"/>
                      </a:endParaRPr>
                    </a:p>
                  </a:txBody>
                  <a:tcPr marL="17780" marR="17780" marT="17780" marB="17780" anchor="ctr"/>
                </a:tc>
              </a:tr>
            </a:tbl>
          </a:graphicData>
        </a:graphic>
      </p:graphicFrame>
      <p:pic>
        <p:nvPicPr>
          <p:cNvPr id="4" name="Picture 2" descr="http://ok-t.ru/studopedianame/baza6/2140590416382.files/image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404938" y="19780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1008111" cy="101566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259631" y="589329"/>
            <a:ext cx="756084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Lucida Sans Unicode" pitchFamily="34" charset="0"/>
                <a:cs typeface="Times New Roman" pitchFamily="18" charset="0"/>
              </a:rPr>
              <a:t>Вы можете обратиться за помощью и к другим специалистам, которые также призваны помогать 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Lucida Sans Unicode" pitchFamily="34" charset="0"/>
                <a:cs typeface="Times New Roman" pitchFamily="18" charset="0"/>
              </a:rPr>
              <a:t>детям - сиротам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369029"/>
              </p:ext>
            </p:extLst>
          </p:nvPr>
        </p:nvGraphicFramePr>
        <p:xfrm>
          <a:off x="755576" y="1420321"/>
          <a:ext cx="8064896" cy="4889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99861"/>
                <a:gridCol w="4565035"/>
              </a:tblGrid>
              <a:tr h="3679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000" b="1" kern="50" dirty="0">
                        <a:effectLst/>
                        <a:latin typeface="Times New Roman" panose="02020603050405020304" pitchFamily="18" charset="0"/>
                        <a:ea typeface="Lucida Sans Unicode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Оказываемая помощь</a:t>
                      </a:r>
                      <a:endParaRPr lang="ru-RU" sz="1000" b="1" kern="50" dirty="0">
                        <a:effectLst/>
                        <a:latin typeface="Times New Roman" panose="02020603050405020304" pitchFamily="18" charset="0"/>
                        <a:ea typeface="Lucida Sans Unicode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9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Детский дом (школа-интернат)</a:t>
                      </a:r>
                      <a:endParaRPr lang="ru-RU" sz="1000" kern="50" dirty="0">
                        <a:effectLst/>
                        <a:latin typeface="Times New Roman" panose="02020603050405020304" pitchFamily="18" charset="0"/>
                        <a:ea typeface="Lucida Sans Unicode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жизненных проблем</a:t>
                      </a:r>
                      <a:endParaRPr lang="ru-RU" sz="1000" kern="50" dirty="0">
                        <a:effectLst/>
                        <a:latin typeface="Times New Roman" panose="02020603050405020304" pitchFamily="18" charset="0"/>
                        <a:ea typeface="Lucida Sans Unicode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9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Служба занятости населения</a:t>
                      </a:r>
                      <a:endParaRPr lang="ru-RU" sz="1000" kern="50">
                        <a:effectLst/>
                        <a:latin typeface="Times New Roman" panose="02020603050405020304" pitchFamily="18" charset="0"/>
                        <a:ea typeface="Lucida Sans Unicode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Устройство на работу</a:t>
                      </a:r>
                      <a:endParaRPr lang="ru-RU" sz="1000" kern="50" dirty="0">
                        <a:effectLst/>
                        <a:latin typeface="Times New Roman" panose="02020603050405020304" pitchFamily="18" charset="0"/>
                        <a:ea typeface="Lucida Sans Unicode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34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(отдел) социальной защиты населения</a:t>
                      </a:r>
                      <a:endParaRPr lang="ru-RU" sz="1000" kern="50" dirty="0">
                        <a:effectLst/>
                        <a:latin typeface="Times New Roman" panose="02020603050405020304" pitchFamily="18" charset="0"/>
                        <a:ea typeface="Lucida Sans Unicode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Получение, назначение пенсий, другие вопросы социального обеспечения</a:t>
                      </a:r>
                      <a:endParaRPr lang="ru-RU" sz="1000" kern="50" dirty="0">
                        <a:effectLst/>
                        <a:latin typeface="Times New Roman" panose="02020603050405020304" pitchFamily="18" charset="0"/>
                        <a:ea typeface="Lucida Sans Unicode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34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Отдел учета и распределения жилой площади</a:t>
                      </a:r>
                      <a:endParaRPr lang="ru-RU" sz="1000" kern="50">
                        <a:effectLst/>
                        <a:latin typeface="Times New Roman" panose="02020603050405020304" pitchFamily="18" charset="0"/>
                        <a:ea typeface="Lucida Sans Unicode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Постановка на учет, жилищные вопросы</a:t>
                      </a:r>
                      <a:endParaRPr lang="ru-RU" sz="1000" kern="50" dirty="0">
                        <a:effectLst/>
                        <a:latin typeface="Times New Roman" panose="02020603050405020304" pitchFamily="18" charset="0"/>
                        <a:ea typeface="Lucida Sans Unicode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34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Суд</a:t>
                      </a:r>
                      <a:endParaRPr lang="ru-RU" sz="1000" kern="50">
                        <a:effectLst/>
                        <a:latin typeface="Times New Roman" panose="02020603050405020304" pitchFamily="18" charset="0"/>
                        <a:ea typeface="Lucida Sans Unicode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Консультация по гражданским, уголовным делам, судебный исполнитель</a:t>
                      </a:r>
                      <a:endParaRPr lang="ru-RU" sz="1000" kern="50" dirty="0">
                        <a:effectLst/>
                        <a:latin typeface="Times New Roman" panose="02020603050405020304" pitchFamily="18" charset="0"/>
                        <a:ea typeface="Lucida Sans Unicode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34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Нотариальная контора</a:t>
                      </a:r>
                      <a:endParaRPr lang="ru-RU" sz="1000" kern="50">
                        <a:effectLst/>
                        <a:latin typeface="Times New Roman" panose="02020603050405020304" pitchFamily="18" charset="0"/>
                        <a:ea typeface="Lucida Sans Unicode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Подтверждение правильности оформления документов (копии документов)</a:t>
                      </a:r>
                      <a:endParaRPr lang="ru-RU" sz="1000" kern="50" dirty="0">
                        <a:effectLst/>
                        <a:latin typeface="Times New Roman" panose="02020603050405020304" pitchFamily="18" charset="0"/>
                        <a:ea typeface="Lucida Sans Unicode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9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Юридическая консультация</a:t>
                      </a:r>
                      <a:endParaRPr lang="ru-RU" sz="1000" kern="50">
                        <a:effectLst/>
                        <a:latin typeface="Times New Roman" panose="02020603050405020304" pitchFamily="18" charset="0"/>
                        <a:ea typeface="Lucida Sans Unicode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Консультирование по юридическим вопросам</a:t>
                      </a:r>
                      <a:endParaRPr lang="ru-RU" sz="1000" kern="50" dirty="0">
                        <a:effectLst/>
                        <a:latin typeface="Times New Roman" panose="02020603050405020304" pitchFamily="18" charset="0"/>
                        <a:ea typeface="Lucida Sans Unicode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34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ЗАГС</a:t>
                      </a:r>
                      <a:endParaRPr lang="ru-RU" sz="1000" kern="50">
                        <a:effectLst/>
                        <a:latin typeface="Times New Roman" panose="02020603050405020304" pitchFamily="18" charset="0"/>
                        <a:ea typeface="Lucida Sans Unicode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Регистрация браков, архивные данные: родители, место рождения и др.</a:t>
                      </a:r>
                      <a:endParaRPr lang="ru-RU" sz="1000" kern="50" dirty="0">
                        <a:effectLst/>
                        <a:latin typeface="Times New Roman" panose="02020603050405020304" pitchFamily="18" charset="0"/>
                        <a:ea typeface="Lucida Sans Unicode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115616" y="6381328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СТЕСНЯЙТЕСЬ! ПОМНИТЕ — ВАС ЖДУТ!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39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212d.ru/site_ds/files/22/photo/original/0-201505200722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98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ok-t.ru/studopedianame/baza6/2140590416382.files/image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533400" y="620688"/>
            <a:ext cx="8359080" cy="1108720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sz="4000" b="1" dirty="0" smtClean="0">
                <a:solidFill>
                  <a:srgbClr val="7030A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Дети-сироты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smtClean="0">
                <a:cs typeface="Times New Roman" panose="02020603050405020304" pitchFamily="18" charset="0"/>
              </a:rPr>
              <a:t>это дети в возрасте </a:t>
            </a:r>
            <a:r>
              <a:rPr lang="ru-RU" dirty="0">
                <a:cs typeface="Times New Roman" panose="02020603050405020304" pitchFamily="18" charset="0"/>
              </a:rPr>
              <a:t>до 18 лет, у которых умерли оба или единственный родитель. </a:t>
            </a:r>
          </a:p>
          <a:p>
            <a:pPr marL="0" indent="0" algn="just">
              <a:buNone/>
            </a:pPr>
            <a:endParaRPr lang="ru-RU" dirty="0"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33400" y="1916832"/>
            <a:ext cx="8359080" cy="4464496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sz="4000" b="1" dirty="0" smtClean="0">
                <a:solidFill>
                  <a:srgbClr val="7030A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Дети, оставшиеся без попечения родителей</a:t>
            </a:r>
            <a:r>
              <a:rPr lang="ru-RU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ru-RU" dirty="0" smtClean="0"/>
              <a:t>– это лица </a:t>
            </a:r>
            <a:r>
              <a:rPr lang="ru-RU" dirty="0"/>
              <a:t>в возрасте до 18 лет, которые остались без попечения единственного или обоих </a:t>
            </a:r>
            <a:r>
              <a:rPr lang="ru-RU" dirty="0" smtClean="0"/>
              <a:t>родителей</a:t>
            </a:r>
          </a:p>
          <a:p>
            <a:pPr marL="0" indent="0" algn="just">
              <a:buNone/>
            </a:pPr>
            <a:endParaRPr lang="ru-RU" dirty="0"/>
          </a:p>
          <a:p>
            <a:pPr algn="just"/>
            <a:r>
              <a:rPr lang="ru-RU" dirty="0" smtClean="0"/>
              <a:t>Родители лишены родительских прав</a:t>
            </a:r>
          </a:p>
          <a:p>
            <a:pPr algn="just"/>
            <a:r>
              <a:rPr lang="ru-RU" dirty="0" smtClean="0"/>
              <a:t>Родители ограничены в родительских правах</a:t>
            </a:r>
          </a:p>
          <a:p>
            <a:pPr algn="just"/>
            <a:r>
              <a:rPr lang="ru-RU" dirty="0" smtClean="0"/>
              <a:t>Родители признаны безвестно отсутствующими (пропали)</a:t>
            </a:r>
          </a:p>
          <a:p>
            <a:pPr algn="just"/>
            <a:r>
              <a:rPr lang="ru-RU" dirty="0" smtClean="0"/>
              <a:t>Родители, отбывающие наказание </a:t>
            </a:r>
            <a:r>
              <a:rPr lang="ru-RU" dirty="0"/>
              <a:t>в виде лишения </a:t>
            </a:r>
            <a:r>
              <a:rPr lang="ru-RU" dirty="0" smtClean="0"/>
              <a:t>свободы</a:t>
            </a:r>
          </a:p>
          <a:p>
            <a:pPr algn="just"/>
            <a:r>
              <a:rPr lang="ru-RU" dirty="0" smtClean="0"/>
              <a:t>Родители, которые отказались взять </a:t>
            </a:r>
            <a:r>
              <a:rPr lang="ru-RU" dirty="0"/>
              <a:t>своих детей из воспитательных, лечебных </a:t>
            </a:r>
            <a:r>
              <a:rPr lang="ru-RU" dirty="0" smtClean="0"/>
              <a:t>учреждений</a:t>
            </a:r>
            <a:endParaRPr lang="ru-RU" dirty="0"/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230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http://ok-t.ru/studopedianame/baza6/2140590416382.files/image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90476" y="260648"/>
            <a:ext cx="8064896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Дети-сироты и дети, оставшиеся без попечения родителей, имеют право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полное государственное обеспечение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время пребывания в государственном учреждении или в семье опекуна, попечителя, приемных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18 лет.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Полное государственное обеспечение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предусматривает: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одежда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обувь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бесплатное проживание и бесплатное медицинское обслуживание. </a:t>
            </a:r>
          </a:p>
        </p:txBody>
      </p:sp>
      <p:pic>
        <p:nvPicPr>
          <p:cNvPr id="3076" name="Picture 4" descr="http://gtrk.tv/sites/default/files/vlcsnap-2015-08-20-11h43m46s1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492896"/>
            <a:ext cx="3888432" cy="28650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irishtimes.com/polopoly_fs/1.2371731.1443549834!/image/ima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49080"/>
            <a:ext cx="3312368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im2-tub-ru.yandex.net/i?id=eac5f1271c51038a5daf04c0e634ddd5&amp;n=33&amp;h=190&amp;w=33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922" y="3925415"/>
            <a:ext cx="3384550" cy="25534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02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://ok-t.ru/studopedianame/baza6/2140590416382.files/image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763688" y="208211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ОБРАЗОВАНИЕ</a:t>
            </a:r>
            <a:endParaRPr lang="ru-RU" sz="24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2" y="669876"/>
            <a:ext cx="878497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 </a:t>
            </a:r>
            <a:r>
              <a:rPr lang="ru-RU" b="1" dirty="0" smtClean="0"/>
              <a:t>Дети-сироты </a:t>
            </a:r>
            <a:r>
              <a:rPr lang="ru-RU" b="1" dirty="0"/>
              <a:t>и дети, оставшиеся без попечения родителей, после окончания </a:t>
            </a:r>
            <a:r>
              <a:rPr lang="ru-RU" b="1" dirty="0" smtClean="0"/>
              <a:t>9 класса школы имеют право </a:t>
            </a:r>
            <a:r>
              <a:rPr lang="ru-RU" dirty="0" smtClean="0"/>
              <a:t>бесплатно </a:t>
            </a:r>
            <a:r>
              <a:rPr lang="ru-RU" dirty="0"/>
              <a:t>учиться </a:t>
            </a:r>
            <a:r>
              <a:rPr lang="ru-RU" dirty="0" smtClean="0"/>
              <a:t>в учреждениях профессионального образования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На период обучения в образовательных учреждениях (ПУ, техникумах, институтах) выпускники: </a:t>
            </a:r>
            <a:endParaRPr lang="ru-RU" dirty="0" smtClean="0"/>
          </a:p>
          <a:p>
            <a:pPr marL="285750" lvl="0" indent="-285750" algn="just">
              <a:buFont typeface="Arial" charset="0"/>
              <a:buChar char="•"/>
            </a:pPr>
            <a:r>
              <a:rPr lang="ru-RU" dirty="0"/>
              <a:t>З</a:t>
            </a:r>
            <a:r>
              <a:rPr lang="ru-RU" dirty="0" smtClean="0"/>
              <a:t>ачисляются </a:t>
            </a:r>
            <a:r>
              <a:rPr lang="ru-RU" dirty="0"/>
              <a:t>на полное государственное обеспечение; </a:t>
            </a:r>
            <a:endParaRPr lang="ru-RU" dirty="0" smtClean="0"/>
          </a:p>
          <a:p>
            <a:pPr marL="285750" lvl="0" indent="-285750" algn="just">
              <a:buFont typeface="Arial" charset="0"/>
              <a:buChar char="•"/>
            </a:pPr>
            <a:r>
              <a:rPr lang="ru-RU" dirty="0" smtClean="0"/>
              <a:t>Получают стипендию;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Предоставляется </a:t>
            </a:r>
            <a:r>
              <a:rPr lang="ru-RU" dirty="0"/>
              <a:t>право бесплатного проезда по единой социальной проездной карте в </a:t>
            </a:r>
            <a:r>
              <a:rPr lang="ru-RU" dirty="0" smtClean="0"/>
              <a:t>транспорте </a:t>
            </a:r>
            <a:r>
              <a:rPr lang="ru-RU" dirty="0"/>
              <a:t>общего пользования (кроме такси) на междугородных внутрирайонных маршрутах, протяженность которых ограничивается одним административным </a:t>
            </a:r>
            <a:r>
              <a:rPr lang="ru-RU" dirty="0" smtClean="0"/>
              <a:t>районом;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при </a:t>
            </a:r>
            <a:r>
              <a:rPr lang="ru-RU" dirty="0"/>
              <a:t>предоставлении </a:t>
            </a:r>
            <a:r>
              <a:rPr lang="ru-RU" dirty="0" smtClean="0"/>
              <a:t>академического </a:t>
            </a:r>
            <a:r>
              <a:rPr lang="ru-RU" dirty="0"/>
              <a:t>отпуска по медицинским показаниям за ними сохраняется на весь период полное государственное обеспечение, им выплачивается стипендия. Образовательное учреждение содействует организации их </a:t>
            </a:r>
            <a:r>
              <a:rPr lang="ru-RU" dirty="0" smtClean="0"/>
              <a:t>лечения.</a:t>
            </a:r>
          </a:p>
        </p:txBody>
      </p:sp>
      <p:pic>
        <p:nvPicPr>
          <p:cNvPr id="5122" name="Picture 2" descr="http://www.chelnovosti.ru/uploads/posts/2012-12/1356724037_pomosh-studenta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653136"/>
            <a:ext cx="3134304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tripsmile.ru/images/uploads/newsf/53b69bb90a2d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412" y="4653137"/>
            <a:ext cx="3707076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64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ok-t.ru/studopedianame/baza6/2140590416382.files/image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63688" y="208211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ПЕНСИЯ</a:t>
            </a:r>
            <a:endParaRPr lang="ru-RU" sz="24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6146" name="Picture 2" descr="http://media01.ysia.ru/index.php?r=site/photoByBox&amp;id=50940&amp;width=900&amp;height=67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44476"/>
            <a:ext cx="4189850" cy="26186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27984" y="980728"/>
            <a:ext cx="43924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- сироты и дети, оставшиеся без попечения родителей имеют право получать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социальную пенсию по потере кормильца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т.е. если умерли родители до 18 лет.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4149080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Пенсия по инвалидности</a:t>
            </a:r>
            <a:endParaRPr lang="ru-RU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3485344" y="4310662"/>
            <a:ext cx="936104" cy="3231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8" name="Picture 4" descr="http://buhonline24.ru/wp-content/gallery/spravka-iz-vuzaob-invalidnosti/%D0%A1%D0%BF%D1%80%D0%B0%D0%B2%D0%BA%D0%B0-%D0%BE%D0%B1-%D0%B8%D0%BD%D0%B2%D0%B0%D0%BB%D0%B8%D0%B4%D0%BD%D0%BE%D1%81%D1%82%D0%B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73016"/>
            <a:ext cx="424847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14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ok-t.ru/studopedianame/baza6/2140590416382.files/image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63688" y="208211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ЖИЛЬЁ</a:t>
            </a:r>
            <a:endParaRPr lang="ru-RU" sz="24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980728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Конституция РФ</a:t>
            </a:r>
            <a:endParaRPr lang="ru-RU" sz="3200" b="1" dirty="0"/>
          </a:p>
          <a:p>
            <a:pPr algn="ctr"/>
            <a:r>
              <a:rPr lang="ru-RU" sz="3200" b="1" dirty="0" smtClean="0"/>
              <a:t>Статья 40 «Каждый гражданин России имеет право на жилище»</a:t>
            </a:r>
            <a:endParaRPr lang="ru-RU" sz="3200" b="1" dirty="0"/>
          </a:p>
        </p:txBody>
      </p:sp>
      <p:pic>
        <p:nvPicPr>
          <p:cNvPr id="7170" name="Picture 2" descr="http://sto-domov.ru/d/448510/d/z62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550389"/>
            <a:ext cx="6464143" cy="379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8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ok-t.ru/studopedianame/baza6/2140590416382.files/image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1540" y="404664"/>
            <a:ext cx="828092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/>
              <a:t>Если вы были направлены в детский дом или </a:t>
            </a:r>
            <a:r>
              <a:rPr lang="ru-RU" sz="2800" b="1" dirty="0" smtClean="0"/>
              <a:t>школу-интернат, устроены в семьи граждан  </a:t>
            </a:r>
            <a:r>
              <a:rPr lang="ru-RU" sz="2800" b="1" dirty="0" smtClean="0"/>
              <a:t>и у вас было закреплённое жильё, то у вас сохраняется право на это жильё.</a:t>
            </a:r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r>
              <a:rPr lang="ru-RU" sz="2800" dirty="0" smtClean="0"/>
              <a:t>Администрация, органы опеки и попечительства, управляющая компания должны представить вам документы на право занятия жилого помещения (после 18 лет)</a:t>
            </a:r>
            <a:endParaRPr lang="ru-RU" sz="2800" dirty="0"/>
          </a:p>
        </p:txBody>
      </p:sp>
      <p:pic>
        <p:nvPicPr>
          <p:cNvPr id="8194" name="Picture 2" descr="http://ewinylc222.com/images/55dd2db6b91d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005064"/>
            <a:ext cx="8572500" cy="26087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03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ok-t.ru/studopedianame/baza6/2140590416382.files/image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188640"/>
            <a:ext cx="849694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1 января 2013 года расширился перечень обстоятельств, при которых проживание в закрепляемых жилых помещениях признается невозможным:</a:t>
            </a:r>
          </a:p>
          <a:p>
            <a:pPr algn="just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там проживают  лица, лишенные родительских прав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проживают лица, страдающие тяжелой формой хронических заболеваний</a:t>
            </a:r>
          </a:p>
          <a:p>
            <a:pPr marL="342900" indent="-342900">
              <a:buFont typeface="+mj-lt"/>
              <a:buAutoNum type="arabicPeriod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жилое помещение непригодно для проживания или не соответствует  санитарным и техническим правилам и нормам</a:t>
            </a:r>
          </a:p>
          <a:p>
            <a:pPr marL="342900" indent="-342900">
              <a:buFont typeface="+mj-lt"/>
              <a:buAutoNum type="arabicPeriod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общая площадь жилого помещения, приходящая на одного лицо, менее учетной нормы площади жилого помещения, установленной в данном населенном пункте.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3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ok-t.ru/studopedianame/baza6/2140590416382.files/image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-48875"/>
            <a:ext cx="8280920" cy="69557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получить жильё ???</a:t>
            </a: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(встать на очередь получения жилого помещения)</a:t>
            </a:r>
          </a:p>
          <a:p>
            <a:endParaRPr lang="ru-RU" dirty="0"/>
          </a:p>
          <a:p>
            <a:pPr marL="342900" indent="-342900" algn="just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Собрать все имеющиеся у тебя в личном деле документы</a:t>
            </a:r>
          </a:p>
          <a:p>
            <a:pPr marL="342900" indent="-342900" algn="just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Справку с образовательного учреждения</a:t>
            </a:r>
          </a:p>
          <a:p>
            <a:pPr marL="342900" indent="-342900" algn="just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Справку  о статусе сироты</a:t>
            </a:r>
          </a:p>
          <a:p>
            <a:pPr marL="342900" indent="-342900" algn="just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Обратиться в органы опеки и попечительства района  для написания заявления о предоставлении жилого помещения  во внеочередном порядке</a:t>
            </a:r>
          </a:p>
          <a:p>
            <a:pPr marL="342900" indent="-342900" algn="just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принятии на учет, ежегодно обращаться в орган опеки и попечительства и узнавать номер своей очереди.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16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</TotalTime>
  <Words>719</Words>
  <Application>Microsoft Office PowerPoint</Application>
  <PresentationFormat>Экран (4:3)</PresentationFormat>
  <Paragraphs>100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21</cp:revision>
  <dcterms:created xsi:type="dcterms:W3CDTF">2015-11-19T16:07:19Z</dcterms:created>
  <dcterms:modified xsi:type="dcterms:W3CDTF">2017-01-27T10:02:26Z</dcterms:modified>
</cp:coreProperties>
</file>